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Lst>
  <p:notesMasterIdLst>
    <p:notesMasterId r:id="rId12"/>
  </p:notesMasterIdLst>
  <p:sldIdLst>
    <p:sldId id="426" r:id="rId2"/>
    <p:sldId id="433" r:id="rId3"/>
    <p:sldId id="427" r:id="rId4"/>
    <p:sldId id="429" r:id="rId5"/>
    <p:sldId id="428" r:id="rId6"/>
    <p:sldId id="470" r:id="rId7"/>
    <p:sldId id="475" r:id="rId8"/>
    <p:sldId id="476" r:id="rId9"/>
    <p:sldId id="477" r:id="rId10"/>
    <p:sldId id="434" r:id="rId11"/>
  </p:sldIdLst>
  <p:sldSz cx="9144000" cy="5143500" type="screen16x9"/>
  <p:notesSz cx="6858000" cy="9144000"/>
  <p:embeddedFontLst>
    <p:embeddedFont>
      <p:font typeface="Orly's Font 2" panose="020B0604020202020204" charset="0"/>
      <p:regular r:id="rId13"/>
    </p:embeddedFont>
    <p:embeddedFont>
      <p:font typeface="Calibri" panose="020F0502020204030204" pitchFamily="34" charset="0"/>
      <p:regular r:id="rId14"/>
      <p:bold r:id="rId15"/>
      <p:italic r:id="rId16"/>
      <p:boldItalic r:id="rId17"/>
    </p:embeddedFont>
    <p:embeddedFont>
      <p:font typeface="Verdana" panose="020B0604030504040204" pitchFamily="34" charset="0"/>
      <p:regular r:id="rId18"/>
      <p:bold r:id="rId19"/>
      <p:italic r:id="rId20"/>
      <p:boldItalic r:id="rId21"/>
    </p:embeddedFont>
  </p:embeddedFont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4559" autoAdjust="0"/>
    <p:restoredTop sz="86323" autoAdjust="0"/>
  </p:normalViewPr>
  <p:slideViewPr>
    <p:cSldViewPr>
      <p:cViewPr>
        <p:scale>
          <a:sx n="84" d="100"/>
          <a:sy n="84" d="100"/>
        </p:scale>
        <p:origin x="-72" y="-90"/>
      </p:cViewPr>
      <p:guideLst>
        <p:guide orient="horz" pos="1361"/>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114300" cy="1143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font" Target="fonts/font9.fntdata"/><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1139CB-FC8D-44BF-B5C4-C14ECADF62A0}" type="datetimeFigureOut">
              <a:rPr lang="en-US" smtClean="0"/>
              <a:t>6/7/2015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FCE615-EFDB-420A-87DA-FB6ECB7719F7}" type="slidenum">
              <a:rPr lang="en-US" smtClean="0"/>
              <a:t>‹#›</a:t>
            </a:fld>
            <a:endParaRPr lang="en-US"/>
          </a:p>
        </p:txBody>
      </p:sp>
    </p:spTree>
    <p:extLst>
      <p:ext uri="{BB962C8B-B14F-4D97-AF65-F5344CB8AC3E}">
        <p14:creationId xmlns:p14="http://schemas.microsoft.com/office/powerpoint/2010/main" val="3385030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I have a birthday present for my best friend- a gumball machine bank. I know he’ll like it, and his party is tomorrow. How can I estimate to figure out how the box should be?</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a:t>
            </a:fld>
            <a:endParaRPr lang="en-US"/>
          </a:p>
        </p:txBody>
      </p:sp>
    </p:spTree>
    <p:extLst>
      <p:ext uri="{BB962C8B-B14F-4D97-AF65-F5344CB8AC3E}">
        <p14:creationId xmlns:p14="http://schemas.microsoft.com/office/powerpoint/2010/main" val="2095878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In this lesson you have learned what it means to estimate the length of an object by comparing it to other objects.</a:t>
            </a:r>
          </a:p>
        </p:txBody>
      </p:sp>
      <p:sp>
        <p:nvSpPr>
          <p:cNvPr id="4" name="Slide Number Placeholder 3"/>
          <p:cNvSpPr>
            <a:spLocks noGrp="1"/>
          </p:cNvSpPr>
          <p:nvPr>
            <p:ph type="sldNum" sz="quarter" idx="10"/>
          </p:nvPr>
        </p:nvSpPr>
        <p:spPr/>
        <p:txBody>
          <a:bodyPr/>
          <a:lstStyle/>
          <a:p>
            <a:fld id="{5AFCE615-EFDB-420A-87DA-FB6ECB7719F7}" type="slidenum">
              <a:rPr lang="en-US" smtClean="0"/>
              <a:t>10</a:t>
            </a:fld>
            <a:endParaRPr lang="en-US"/>
          </a:p>
        </p:txBody>
      </p:sp>
    </p:spTree>
    <p:extLst>
      <p:ext uri="{BB962C8B-B14F-4D97-AF65-F5344CB8AC3E}">
        <p14:creationId xmlns:p14="http://schemas.microsoft.com/office/powerpoint/2010/main" val="33202961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In this lesson, you</a:t>
            </a:r>
            <a:r>
              <a:rPr lang="en-US" baseline="0" dirty="0" smtClean="0"/>
              <a:t> will learn what it means to estimate the length of an object by comparing it to other objects.</a:t>
            </a:r>
            <a:endParaRPr lang="en-US" dirty="0" smtClean="0"/>
          </a:p>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2</a:t>
            </a:fld>
            <a:endParaRPr lang="en-US"/>
          </a:p>
        </p:txBody>
      </p:sp>
    </p:spTree>
    <p:extLst>
      <p:ext uri="{BB962C8B-B14F-4D97-AF65-F5344CB8AC3E}">
        <p14:creationId xmlns:p14="http://schemas.microsoft.com/office/powerpoint/2010/main" val="475590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You already know how to compare parts of your body to standard units. The first knuckle to the end of your thumb is about an inch, your arm from elbow to wrist is about a foot, your arm span is about a yard or a meter, and the nail on your pinky finger is about a centimeter. Remember, these aren’t the exact measurements you might get if you used a ruler, but these body parts will give you a good idea of how long something is. </a:t>
            </a:r>
          </a:p>
        </p:txBody>
      </p:sp>
      <p:sp>
        <p:nvSpPr>
          <p:cNvPr id="4" name="Slide Number Placeholder 3"/>
          <p:cNvSpPr>
            <a:spLocks noGrp="1"/>
          </p:cNvSpPr>
          <p:nvPr>
            <p:ph type="sldNum" sz="quarter" idx="10"/>
          </p:nvPr>
        </p:nvSpPr>
        <p:spPr/>
        <p:txBody>
          <a:bodyPr/>
          <a:lstStyle/>
          <a:p>
            <a:fld id="{5AFCE615-EFDB-420A-87DA-FB6ECB7719F7}" type="slidenum">
              <a:rPr lang="en-US" smtClean="0"/>
              <a:t>3</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So, what is an estimate, anyway? An estimate is a close guess, when your measurement doesn’t have to be exact. It’s also an educated guess, which means it’s smart, based on what you know, and it makes sense. It’s reasonable. For example, </a:t>
            </a:r>
            <a:r>
              <a:rPr lang="en-US" baseline="0" dirty="0" err="1" smtClean="0"/>
              <a:t>tThe</a:t>
            </a:r>
            <a:r>
              <a:rPr lang="en-US" baseline="0" dirty="0" smtClean="0"/>
              <a:t> lines on the baseball field are too long to measure in a small unit like inches. Instead, we need a bigger unit, like yards.</a:t>
            </a:r>
          </a:p>
        </p:txBody>
      </p:sp>
      <p:sp>
        <p:nvSpPr>
          <p:cNvPr id="4" name="Slide Number Placeholder 3"/>
          <p:cNvSpPr>
            <a:spLocks noGrp="1"/>
          </p:cNvSpPr>
          <p:nvPr>
            <p:ph type="sldNum" sz="quarter" idx="10"/>
          </p:nvPr>
        </p:nvSpPr>
        <p:spPr/>
        <p:txBody>
          <a:bodyPr/>
          <a:lstStyle/>
          <a:p>
            <a:fld id="{5AFCE615-EFDB-420A-87DA-FB6ECB7719F7}" type="slidenum">
              <a:rPr lang="en-US" smtClean="0"/>
              <a:t>4</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Some people think that their first estimate has to be exactly right. Remember, when we estimate, we’re trying to make a reasonable guess, and it might turn out that our guess isn’t exactly or that we learn more and we need to revise, or change, our thinking. That’s okay. Good estimators know how to make an estimate, then think carefully, perhaps double check, then make a new estimate.  Wait! I didn’t say the crayon is 3 feet, I meant 3 inches!</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5</a:t>
            </a:fld>
            <a:endParaRPr lang="en-US"/>
          </a:p>
        </p:txBody>
      </p:sp>
    </p:spTree>
    <p:extLst>
      <p:ext uri="{BB962C8B-B14F-4D97-AF65-F5344CB8AC3E}">
        <p14:creationId xmlns:p14="http://schemas.microsoft.com/office/powerpoint/2010/main" val="1669814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When do we estimate? All the time! Each afternoon after school you might ask yourself, “About how long will it take to do my homework?” If you are going shopping and need to decide how much money to bring you might say, “About how much money do I need to buy 3 pair of socks?” We also estimate length. For example, if you’re walking to your neighbor’s house, you might ask, “About how far is it from my house to the one next door?” Or if you’re trying to hang up pictures, you might say, “About how many pictures will fit in the frame?”  If you’re at a restaurant that serves subs, you might wonder, “Is the foot-long sandwich really one  foot long? What do you notice about all of these questions? They all have the word “about” in them, meaning that we’re not looking for the precise, or exact answer, we’re looking for an estimate, or a reasonable guess. </a:t>
            </a:r>
          </a:p>
        </p:txBody>
      </p:sp>
      <p:sp>
        <p:nvSpPr>
          <p:cNvPr id="4" name="Slide Number Placeholder 3"/>
          <p:cNvSpPr>
            <a:spLocks noGrp="1"/>
          </p:cNvSpPr>
          <p:nvPr>
            <p:ph type="sldNum" sz="quarter" idx="10"/>
          </p:nvPr>
        </p:nvSpPr>
        <p:spPr/>
        <p:txBody>
          <a:bodyPr/>
          <a:lstStyle/>
          <a:p>
            <a:fld id="{5AFCE615-EFDB-420A-87DA-FB6ECB7719F7}" type="slidenum">
              <a:rPr lang="en-US" smtClean="0"/>
              <a:t>6</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Estimation is something we do in our heads. To estimate, you start by looking at the object. Then picture another object you have already measured that is close to the same size. It’s okay to change your estimate at any point.</a:t>
            </a:r>
          </a:p>
        </p:txBody>
      </p:sp>
      <p:sp>
        <p:nvSpPr>
          <p:cNvPr id="4" name="Slide Number Placeholder 3"/>
          <p:cNvSpPr>
            <a:spLocks noGrp="1"/>
          </p:cNvSpPr>
          <p:nvPr>
            <p:ph type="sldNum" sz="quarter" idx="10"/>
          </p:nvPr>
        </p:nvSpPr>
        <p:spPr/>
        <p:txBody>
          <a:bodyPr/>
          <a:lstStyle/>
          <a:p>
            <a:fld id="{5AFCE615-EFDB-420A-87DA-FB6ECB7719F7}" type="slidenum">
              <a:rPr lang="en-US" smtClean="0"/>
              <a:t>7</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can use estimates of length in all kinds of situations.</a:t>
            </a:r>
            <a:r>
              <a:rPr lang="en-US" baseline="0" dirty="0" smtClean="0"/>
              <a:t> About how long is this clipboard? Close to the length of my forearm… They are a good guide or starting point, but sometimes you need an exact measurement. For an exact measurement, you will need a tool- like a ruler.</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8</a:t>
            </a:fld>
            <a:endParaRPr lang="en-US"/>
          </a:p>
        </p:txBody>
      </p:sp>
    </p:spTree>
    <p:extLst>
      <p:ext uri="{BB962C8B-B14F-4D97-AF65-F5344CB8AC3E}">
        <p14:creationId xmlns:p14="http://schemas.microsoft.com/office/powerpoint/2010/main" val="42386761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back to my gumball machine. I have this gumball machine and this box to put it in. I want to know if the box is tall enough so that the machine can fit inside of it standing up. I can estimate the length of the machine and the box to get a pretty good idea if it will fit inside of it. And I’m going to do this all in my head. First, I’m going to make a mental picture to compare the box to something I know, like a piece of paper. And I can see in my mental picture that the paper is roughly the same height as the machine. Then I’m going to try to imagine if the paper would fit inside the box by making another mental picture. Yes, in my mental picture, the paper fits inside the box…so this box will likely work.  You can also make mental rulers to estimate lengths in inches, centimeters, and other units</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9</a:t>
            </a:fld>
            <a:endParaRPr lang="en-US"/>
          </a:p>
        </p:txBody>
      </p:sp>
    </p:spTree>
    <p:extLst>
      <p:ext uri="{BB962C8B-B14F-4D97-AF65-F5344CB8AC3E}">
        <p14:creationId xmlns:p14="http://schemas.microsoft.com/office/powerpoint/2010/main" val="16993943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8102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t's Review">
    <p:spTree>
      <p:nvGrpSpPr>
        <p:cNvPr id="1" name=""/>
        <p:cNvGrpSpPr/>
        <p:nvPr/>
      </p:nvGrpSpPr>
      <p:grpSpPr>
        <a:xfrm>
          <a:off x="0" y="0"/>
          <a:ext cx="0" cy="0"/>
          <a:chOff x="0" y="0"/>
          <a:chExt cx="0" cy="0"/>
        </a:xfrm>
      </p:grpSpPr>
      <p:sp>
        <p:nvSpPr>
          <p:cNvPr id="5" name="Rectangle 4"/>
          <p:cNvSpPr/>
          <p:nvPr userDrawn="1"/>
        </p:nvSpPr>
        <p:spPr bwMode="auto">
          <a:xfrm>
            <a:off x="221877" y="183731"/>
            <a:ext cx="27499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Let’s Review</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0418837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 Common Misunderstanding">
    <p:spTree>
      <p:nvGrpSpPr>
        <p:cNvPr id="1" name=""/>
        <p:cNvGrpSpPr/>
        <p:nvPr/>
      </p:nvGrpSpPr>
      <p:grpSpPr>
        <a:xfrm>
          <a:off x="0" y="0"/>
          <a:ext cx="0" cy="0"/>
          <a:chOff x="0" y="0"/>
          <a:chExt cx="0" cy="0"/>
        </a:xfrm>
      </p:grpSpPr>
      <p:sp>
        <p:nvSpPr>
          <p:cNvPr id="6" name="Rectangle 5"/>
          <p:cNvSpPr/>
          <p:nvPr userDrawn="1"/>
        </p:nvSpPr>
        <p:spPr bwMode="auto">
          <a:xfrm>
            <a:off x="221876" y="183731"/>
            <a:ext cx="5035924" cy="55921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A Common Misunderstanding</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2190265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re Lesson">
    <p:spTree>
      <p:nvGrpSpPr>
        <p:cNvPr id="1" name=""/>
        <p:cNvGrpSpPr/>
        <p:nvPr/>
      </p:nvGrpSpPr>
      <p:grpSpPr>
        <a:xfrm>
          <a:off x="0" y="0"/>
          <a:ext cx="0" cy="0"/>
          <a:chOff x="0" y="0"/>
          <a:chExt cx="0" cy="0"/>
        </a:xfrm>
      </p:grpSpPr>
      <p:sp>
        <p:nvSpPr>
          <p:cNvPr id="6" name="Rectangle 5"/>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Core Lesson</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2452673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ext Placeholder 2"/>
          <p:cNvSpPr>
            <a:spLocks noGrp="1"/>
          </p:cNvSpPr>
          <p:nvPr>
            <p:ph type="body" idx="1"/>
          </p:nvPr>
        </p:nvSpPr>
        <p:spPr bwMode="auto">
          <a:xfrm>
            <a:off x="114300" y="102870"/>
            <a:ext cx="8915400" cy="4320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4" name="Picture 3" descr="C:\Users\Eric Westendorf\Dropbox\LearnZillion\marketing\Logo\NEW LOGO!\LearnZillion just the long logo-01.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6629408" y="4606572"/>
            <a:ext cx="2400301" cy="48006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14" r:id="rId1"/>
    <p:sldLayoutId id="2147483709" r:id="rId2"/>
    <p:sldLayoutId id="2147483702" r:id="rId3"/>
    <p:sldLayoutId id="2147483715" r:id="rId4"/>
  </p:sldLayoutIdLst>
  <p:timing>
    <p:tnLst>
      <p:par>
        <p:cTn id="1" dur="indefinite" restart="never" nodeType="tmRoot"/>
      </p:par>
    </p:tnLst>
  </p:timing>
  <p:txStyles>
    <p:titleStyle>
      <a:lvl1pPr algn="l" rtl="0" fontAlgn="base">
        <a:spcBef>
          <a:spcPct val="0"/>
        </a:spcBef>
        <a:spcAft>
          <a:spcPct val="0"/>
        </a:spcAft>
        <a:defRPr sz="2400" b="0" kern="1200">
          <a:solidFill>
            <a:schemeClr val="tx1"/>
          </a:solidFill>
          <a:latin typeface="+mj-lt"/>
          <a:ea typeface="+mj-ea"/>
          <a:cs typeface="+mj-cs"/>
        </a:defRPr>
      </a:lvl1pPr>
      <a:lvl2pPr algn="l" rtl="0" fontAlgn="base">
        <a:spcBef>
          <a:spcPct val="0"/>
        </a:spcBef>
        <a:spcAft>
          <a:spcPct val="0"/>
        </a:spcAft>
        <a:defRPr sz="2400" b="1">
          <a:solidFill>
            <a:schemeClr val="bg1"/>
          </a:solidFill>
          <a:latin typeface="Calibri" pitchFamily="34" charset="0"/>
        </a:defRPr>
      </a:lvl2pPr>
      <a:lvl3pPr algn="l" rtl="0" fontAlgn="base">
        <a:spcBef>
          <a:spcPct val="0"/>
        </a:spcBef>
        <a:spcAft>
          <a:spcPct val="0"/>
        </a:spcAft>
        <a:defRPr sz="2400" b="1">
          <a:solidFill>
            <a:schemeClr val="bg1"/>
          </a:solidFill>
          <a:latin typeface="Calibri" pitchFamily="34" charset="0"/>
        </a:defRPr>
      </a:lvl3pPr>
      <a:lvl4pPr algn="l" rtl="0" fontAlgn="base">
        <a:spcBef>
          <a:spcPct val="0"/>
        </a:spcBef>
        <a:spcAft>
          <a:spcPct val="0"/>
        </a:spcAft>
        <a:defRPr sz="2400" b="1">
          <a:solidFill>
            <a:schemeClr val="bg1"/>
          </a:solidFill>
          <a:latin typeface="Calibri" pitchFamily="34" charset="0"/>
        </a:defRPr>
      </a:lvl4pPr>
      <a:lvl5pPr algn="l" rtl="0" fontAlgn="base">
        <a:spcBef>
          <a:spcPct val="0"/>
        </a:spcBef>
        <a:spcAft>
          <a:spcPct val="0"/>
        </a:spcAft>
        <a:defRPr sz="2400" b="1">
          <a:solidFill>
            <a:schemeClr val="bg1"/>
          </a:solidFill>
          <a:latin typeface="Calibri" pitchFamily="34" charset="0"/>
        </a:defRPr>
      </a:lvl5pPr>
      <a:lvl6pPr marL="457200" algn="l" rtl="0" fontAlgn="base">
        <a:spcBef>
          <a:spcPct val="0"/>
        </a:spcBef>
        <a:spcAft>
          <a:spcPct val="0"/>
        </a:spcAft>
        <a:defRPr sz="2400" b="1">
          <a:solidFill>
            <a:schemeClr val="bg1"/>
          </a:solidFill>
          <a:latin typeface="Calibri" pitchFamily="34" charset="0"/>
        </a:defRPr>
      </a:lvl6pPr>
      <a:lvl7pPr marL="914400" algn="l" rtl="0" fontAlgn="base">
        <a:spcBef>
          <a:spcPct val="0"/>
        </a:spcBef>
        <a:spcAft>
          <a:spcPct val="0"/>
        </a:spcAft>
        <a:defRPr sz="2400" b="1">
          <a:solidFill>
            <a:schemeClr val="bg1"/>
          </a:solidFill>
          <a:latin typeface="Calibri" pitchFamily="34" charset="0"/>
        </a:defRPr>
      </a:lvl7pPr>
      <a:lvl8pPr marL="1371600" algn="l" rtl="0" fontAlgn="base">
        <a:spcBef>
          <a:spcPct val="0"/>
        </a:spcBef>
        <a:spcAft>
          <a:spcPct val="0"/>
        </a:spcAft>
        <a:defRPr sz="2400" b="1">
          <a:solidFill>
            <a:schemeClr val="bg1"/>
          </a:solidFill>
          <a:latin typeface="Calibri" pitchFamily="34" charset="0"/>
        </a:defRPr>
      </a:lvl8pPr>
      <a:lvl9pPr marL="1828800" algn="l" rtl="0" fontAlgn="base">
        <a:spcBef>
          <a:spcPct val="0"/>
        </a:spcBef>
        <a:spcAft>
          <a:spcPct val="0"/>
        </a:spcAft>
        <a:defRPr sz="2400" b="1">
          <a:solidFill>
            <a:schemeClr val="bg1"/>
          </a:solidFill>
          <a:latin typeface="Calibri" pitchFamily="34" charset="0"/>
        </a:defRPr>
      </a:lvl9pPr>
    </p:titleStyle>
    <p:body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microsoft.com/office/2007/relationships/hdphoto" Target="../media/hdphoto1.wdp"/><Relationship Id="rId5" Type="http://schemas.openxmlformats.org/officeDocument/2006/relationships/image" Target="../media/image20.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23.pn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1828800" y="1657350"/>
            <a:ext cx="6629400" cy="954107"/>
          </a:xfrm>
        </p:spPr>
        <p:txBody>
          <a:bodyPr wrap="square">
            <a:spAutoFit/>
          </a:bodyPr>
          <a:lstStyle/>
          <a:p>
            <a:pPr marL="0" indent="0" algn="ctr">
              <a:buNone/>
            </a:pPr>
            <a:r>
              <a:rPr lang="en-US" sz="2800" dirty="0" smtClean="0">
                <a:solidFill>
                  <a:schemeClr val="accent5"/>
                </a:solidFill>
              </a:rPr>
              <a:t>How can I estimate how tall the  box should be?</a:t>
            </a:r>
            <a:endParaRPr lang="en-US" sz="2800" dirty="0">
              <a:solidFill>
                <a:schemeClr val="accent5"/>
              </a:solidFill>
            </a:endParaRPr>
          </a:p>
        </p:txBody>
      </p:sp>
      <p:sp>
        <p:nvSpPr>
          <p:cNvPr id="3" name="Text Placeholder 2"/>
          <p:cNvSpPr>
            <a:spLocks noGrp="1"/>
          </p:cNvSpPr>
          <p:nvPr>
            <p:ph type="body" sz="quarter" idx="4294967295"/>
          </p:nvPr>
        </p:nvSpPr>
        <p:spPr>
          <a:xfrm>
            <a:off x="800100" y="514350"/>
            <a:ext cx="7315200" cy="954107"/>
          </a:xfrm>
        </p:spPr>
        <p:txBody>
          <a:bodyPr>
            <a:spAutoFit/>
          </a:bodyPr>
          <a:lstStyle/>
          <a:p>
            <a:pPr marL="0" indent="0" algn="ctr">
              <a:buNone/>
            </a:pPr>
            <a:r>
              <a:rPr lang="en-US" sz="2800" dirty="0" smtClean="0">
                <a:solidFill>
                  <a:schemeClr val="accent1"/>
                </a:solidFill>
              </a:rPr>
              <a:t>I have a birthday present for my best friend- a gumball machine bank!</a:t>
            </a:r>
            <a:endParaRPr lang="en-US" sz="2800" dirty="0">
              <a:solidFill>
                <a:schemeClr val="accent1"/>
              </a:solidFill>
            </a:endParaRP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00600" y="2999828"/>
            <a:ext cx="871538" cy="16229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 name="Group 6"/>
          <p:cNvGrpSpPr/>
          <p:nvPr/>
        </p:nvGrpSpPr>
        <p:grpSpPr>
          <a:xfrm>
            <a:off x="685800" y="2457450"/>
            <a:ext cx="2192834" cy="1888772"/>
            <a:chOff x="685800" y="2457450"/>
            <a:chExt cx="2192834" cy="1888772"/>
          </a:xfrm>
        </p:grpSpPr>
        <p:pic>
          <p:nvPicPr>
            <p:cNvPr id="1028"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b="6390"/>
            <a:stretch/>
          </p:blipFill>
          <p:spPr bwMode="auto">
            <a:xfrm>
              <a:off x="685800" y="2457450"/>
              <a:ext cx="2192834" cy="1888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Connector 5"/>
            <p:cNvCxnSpPr/>
            <p:nvPr/>
          </p:nvCxnSpPr>
          <p:spPr>
            <a:xfrm>
              <a:off x="1257300" y="4346222"/>
              <a:ext cx="150703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7094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027"/>
                                        </p:tgtEl>
                                        <p:attrNameLst>
                                          <p:attrName>style.visibility</p:attrName>
                                        </p:attrNameLst>
                                      </p:cBhvr>
                                      <p:to>
                                        <p:strVal val="visible"/>
                                      </p:to>
                                    </p:set>
                                    <p:animEffect transition="in" filter="fade">
                                      <p:cBhvr>
                                        <p:cTn id="11" dur="500"/>
                                        <p:tgtEl>
                                          <p:spTgt spid="1027"/>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iterate type="lt">
                                    <p:tmAbs val="80"/>
                                  </p:iterate>
                                  <p:childTnLst>
                                    <p:set>
                                      <p:cBhvr>
                                        <p:cTn id="15"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28650" y="1200150"/>
            <a:ext cx="7886700" cy="2308324"/>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a:t>
            </a:r>
            <a:r>
              <a:rPr lang="en-US" sz="3600" dirty="0" smtClean="0">
                <a:solidFill>
                  <a:schemeClr val="accent5"/>
                </a:solidFill>
                <a:latin typeface="Orly's Font 2" pitchFamily="66" charset="0"/>
                <a:ea typeface="Verdana" pitchFamily="34" charset="0"/>
                <a:cs typeface="Verdana" pitchFamily="34" charset="0"/>
              </a:rPr>
              <a:t>you have learned what it means to estimate the length of an object </a:t>
            </a:r>
            <a:r>
              <a:rPr lang="en-US" sz="3600" dirty="0" smtClean="0">
                <a:solidFill>
                  <a:schemeClr val="accent1"/>
                </a:solidFill>
                <a:latin typeface="Orly's Font 2" pitchFamily="66" charset="0"/>
                <a:ea typeface="Verdana" pitchFamily="34" charset="0"/>
                <a:cs typeface="Verdana" pitchFamily="34" charset="0"/>
              </a:rPr>
              <a:t>by comparing it to other objects.</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183297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08378" y="857250"/>
            <a:ext cx="7772400" cy="2308324"/>
          </a:xfrm>
          <a:prstGeom prst="rect">
            <a:avLst/>
          </a:prstGeom>
          <a:noFill/>
        </p:spPr>
        <p:txBody>
          <a:bodyPr wrap="square">
            <a:spAutoFit/>
          </a:bodyPr>
          <a:lstStyle/>
          <a:p>
            <a:pPr algn="ctr">
              <a:defRPr/>
            </a:pPr>
            <a:r>
              <a:rPr lang="en-US" sz="3600" dirty="0">
                <a:solidFill>
                  <a:schemeClr val="accent5"/>
                </a:solidFill>
                <a:latin typeface="Orly's Font 2" pitchFamily="66" charset="0"/>
              </a:rPr>
              <a:t>In this lesson, you will learn </a:t>
            </a:r>
            <a:r>
              <a:rPr lang="en-US" sz="3600" dirty="0" smtClean="0">
                <a:solidFill>
                  <a:schemeClr val="accent5"/>
                </a:solidFill>
                <a:latin typeface="Orly's Font 2" pitchFamily="66" charset="0"/>
              </a:rPr>
              <a:t>what it means to estimate the length of an object </a:t>
            </a:r>
            <a:r>
              <a:rPr lang="en-US" sz="3600" dirty="0" smtClean="0">
                <a:solidFill>
                  <a:schemeClr val="accent1"/>
                </a:solidFill>
                <a:latin typeface="Orly's Font 2" pitchFamily="66" charset="0"/>
              </a:rPr>
              <a:t>by comparing it to other objects.</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39945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914400" y="1234440"/>
            <a:ext cx="7315200" cy="3022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How to compare parts of your body to standard units:</a:t>
            </a:r>
          </a:p>
          <a:p>
            <a:pPr marL="0" indent="0" algn="ctr">
              <a:buFont typeface="Wingdings" pitchFamily="2" charset="2"/>
              <a:buNone/>
            </a:pPr>
            <a:r>
              <a:rPr lang="en-US" sz="2800" dirty="0" smtClean="0">
                <a:solidFill>
                  <a:schemeClr val="accent5"/>
                </a:solidFill>
                <a:latin typeface="Orly's Font 2" pitchFamily="66" charset="0"/>
              </a:rPr>
              <a:t>Thumb- inch</a:t>
            </a:r>
          </a:p>
          <a:p>
            <a:pPr marL="0" indent="0" algn="ctr">
              <a:buFont typeface="Wingdings" pitchFamily="2" charset="2"/>
              <a:buNone/>
            </a:pPr>
            <a:r>
              <a:rPr lang="en-US" sz="2800" dirty="0" smtClean="0">
                <a:solidFill>
                  <a:schemeClr val="accent5"/>
                </a:solidFill>
                <a:latin typeface="Orly's Font 2" pitchFamily="66" charset="0"/>
              </a:rPr>
              <a:t>Arm- foot</a:t>
            </a:r>
          </a:p>
          <a:p>
            <a:pPr marL="0" indent="0" algn="ctr">
              <a:buFont typeface="Wingdings" pitchFamily="2" charset="2"/>
              <a:buNone/>
            </a:pPr>
            <a:r>
              <a:rPr lang="en-US" sz="2800" dirty="0" smtClean="0">
                <a:solidFill>
                  <a:schemeClr val="accent5"/>
                </a:solidFill>
                <a:latin typeface="Orly's Font 2" pitchFamily="66" charset="0"/>
              </a:rPr>
              <a:t>Arm span- yard or meter</a:t>
            </a:r>
          </a:p>
          <a:p>
            <a:pPr marL="0" indent="0" algn="ctr">
              <a:buFont typeface="Wingdings" pitchFamily="2" charset="2"/>
              <a:buNone/>
            </a:pPr>
            <a:r>
              <a:rPr lang="en-US" sz="2800" dirty="0" smtClean="0">
                <a:solidFill>
                  <a:schemeClr val="accent5"/>
                </a:solidFill>
                <a:latin typeface="Orly's Font 2" pitchFamily="66" charset="0"/>
              </a:rPr>
              <a:t>Pinky nail- centimeter</a:t>
            </a:r>
            <a:endParaRPr lang="en-US" sz="2800" dirty="0">
              <a:solidFill>
                <a:schemeClr val="accent5"/>
              </a:solidFill>
              <a:latin typeface="Orly's Font 2" pitchFamily="66" charset="0"/>
            </a:endParaRP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72200" y="2000250"/>
            <a:ext cx="1106947" cy="6786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00200" y="3889970"/>
            <a:ext cx="890587" cy="733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28800" y="1800814"/>
            <a:ext cx="857117" cy="15696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629400" y="2831691"/>
            <a:ext cx="1841500" cy="1077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54039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80"/>
                                  </p:iterate>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050"/>
                                        </p:tgtEl>
                                        <p:attrNameLst>
                                          <p:attrName>style.visibility</p:attrName>
                                        </p:attrNameLst>
                                      </p:cBhvr>
                                      <p:to>
                                        <p:strVal val="visible"/>
                                      </p:to>
                                    </p:set>
                                    <p:animEffect transition="in" filter="fade">
                                      <p:cBhvr>
                                        <p:cTn id="15" dur="500"/>
                                        <p:tgtEl>
                                          <p:spTgt spid="2050"/>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iterate type="lt">
                                    <p:tmAbs val="80"/>
                                  </p:iterate>
                                  <p:childTnLst>
                                    <p:set>
                                      <p:cBhvr>
                                        <p:cTn id="19"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2052"/>
                                        </p:tgtEl>
                                        <p:attrNameLst>
                                          <p:attrName>style.visibility</p:attrName>
                                        </p:attrNameLst>
                                      </p:cBhvr>
                                      <p:to>
                                        <p:strVal val="visible"/>
                                      </p:to>
                                    </p:set>
                                    <p:animEffect transition="in" filter="fade">
                                      <p:cBhvr>
                                        <p:cTn id="24" dur="500"/>
                                        <p:tgtEl>
                                          <p:spTgt spid="2052"/>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iterate type="lt">
                                    <p:tmAbs val="80"/>
                                  </p:iterate>
                                  <p:childTnLst>
                                    <p:set>
                                      <p:cBhvr>
                                        <p:cTn id="2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2053"/>
                                        </p:tgtEl>
                                        <p:attrNameLst>
                                          <p:attrName>style.visibility</p:attrName>
                                        </p:attrNameLst>
                                      </p:cBhvr>
                                      <p:to>
                                        <p:strVal val="visible"/>
                                      </p:to>
                                    </p:set>
                                    <p:animEffect transition="in" filter="fade">
                                      <p:cBhvr>
                                        <p:cTn id="33" dur="500"/>
                                        <p:tgtEl>
                                          <p:spTgt spid="2053"/>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iterate type="lt">
                                    <p:tmAbs val="80"/>
                                  </p:iterate>
                                  <p:childTnLst>
                                    <p:set>
                                      <p:cBhvr>
                                        <p:cTn id="37"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051"/>
                                        </p:tgtEl>
                                        <p:attrNameLst>
                                          <p:attrName>style.visibility</p:attrName>
                                        </p:attrNameLst>
                                      </p:cBhvr>
                                      <p:to>
                                        <p:strVal val="visible"/>
                                      </p:to>
                                    </p:set>
                                    <p:animEffect transition="in" filter="fade">
                                      <p:cBhvr>
                                        <p:cTn id="42" dur="5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296201" y="857249"/>
            <a:ext cx="8458200" cy="1557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A close guess- not exact</a:t>
            </a:r>
          </a:p>
          <a:p>
            <a:pPr marL="0" indent="0" algn="ctr">
              <a:buFont typeface="Wingdings" pitchFamily="2" charset="2"/>
              <a:buNone/>
            </a:pPr>
            <a:r>
              <a:rPr lang="en-US" sz="2800" dirty="0" smtClean="0">
                <a:solidFill>
                  <a:schemeClr val="accent1"/>
                </a:solidFill>
                <a:latin typeface="Orly's Font 2" pitchFamily="66" charset="0"/>
              </a:rPr>
              <a:t>An educated guess- based on information</a:t>
            </a:r>
          </a:p>
          <a:p>
            <a:pPr marL="0" indent="0" algn="ctr">
              <a:buFont typeface="Wingdings" pitchFamily="2" charset="2"/>
              <a:buNone/>
            </a:pPr>
            <a:r>
              <a:rPr lang="en-US" sz="2800" dirty="0" smtClean="0">
                <a:solidFill>
                  <a:schemeClr val="accent5"/>
                </a:solidFill>
                <a:latin typeface="Orly's Font 2" pitchFamily="66" charset="0"/>
              </a:rPr>
              <a:t>Reasonable!</a:t>
            </a:r>
            <a:endParaRPr lang="en-US" sz="2800" dirty="0">
              <a:solidFill>
                <a:schemeClr val="accent5"/>
              </a:solidFill>
              <a:latin typeface="Orly's Font 2" pitchFamily="66" charset="0"/>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47968" y="2262730"/>
            <a:ext cx="4700279" cy="2583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4610100" y="2745317"/>
            <a:ext cx="3429000" cy="1015663"/>
          </a:xfrm>
          <a:prstGeom prst="rect">
            <a:avLst/>
          </a:prstGeom>
          <a:noFill/>
        </p:spPr>
        <p:txBody>
          <a:bodyPr wrap="square" rtlCol="0">
            <a:spAutoFit/>
          </a:bodyPr>
          <a:lstStyle/>
          <a:p>
            <a:pPr algn="ctr"/>
            <a:r>
              <a:rPr lang="en-US" sz="2000" dirty="0" smtClean="0">
                <a:solidFill>
                  <a:schemeClr val="accent4">
                    <a:lumMod val="50000"/>
                  </a:schemeClr>
                </a:solidFill>
                <a:latin typeface="Orly's Font 2" pitchFamily="66" charset="0"/>
                <a:ea typeface="Verdana" pitchFamily="34" charset="0"/>
                <a:cs typeface="Verdana" pitchFamily="34" charset="0"/>
              </a:rPr>
              <a:t>That baseball field is way too big to measure in inches…</a:t>
            </a:r>
          </a:p>
        </p:txBody>
      </p:sp>
      <p:pic>
        <p:nvPicPr>
          <p:cNvPr id="409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5800" y="2499519"/>
            <a:ext cx="2503617" cy="1671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45978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80"/>
                                  </p:iterate>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type="lt">
                                    <p:tmAbs val="80"/>
                                  </p:iterate>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099"/>
                                        </p:tgtEl>
                                        <p:attrNameLst>
                                          <p:attrName>style.visibility</p:attrName>
                                        </p:attrNameLst>
                                      </p:cBhvr>
                                      <p:to>
                                        <p:strVal val="visible"/>
                                      </p:to>
                                    </p:set>
                                    <p:animEffect transition="in" filter="fade">
                                      <p:cBhvr>
                                        <p:cTn id="19" dur="500"/>
                                        <p:tgtEl>
                                          <p:spTgt spid="409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4098"/>
                                        </p:tgtEl>
                                        <p:attrNameLst>
                                          <p:attrName>style.visibility</p:attrName>
                                        </p:attrNameLst>
                                      </p:cBhvr>
                                      <p:to>
                                        <p:strVal val="visible"/>
                                      </p:to>
                                    </p:set>
                                    <p:animEffect transition="in" filter="fade">
                                      <p:cBhvr>
                                        <p:cTn id="24" dur="500"/>
                                        <p:tgtEl>
                                          <p:spTgt spid="409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1714500" y="1218733"/>
            <a:ext cx="53721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Thinking that your first estimate has to be right</a:t>
            </a:r>
            <a:endParaRPr lang="en-US" sz="2800" dirty="0">
              <a:solidFill>
                <a:schemeClr val="accent1"/>
              </a:solidFill>
              <a:latin typeface="Orly's Font 2" pitchFamily="66" charset="0"/>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 y="2550805"/>
            <a:ext cx="3711466" cy="1917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314450" y="2955746"/>
            <a:ext cx="2457450" cy="1107996"/>
          </a:xfrm>
          <a:prstGeom prst="rect">
            <a:avLst/>
          </a:prstGeom>
          <a:noFill/>
        </p:spPr>
        <p:txBody>
          <a:bodyPr wrap="square" rtlCol="0">
            <a:spAutoFit/>
          </a:bodyPr>
          <a:lstStyle/>
          <a:p>
            <a:pPr algn="ctr"/>
            <a:r>
              <a:rPr lang="en-US" sz="2200" dirty="0" smtClean="0">
                <a:latin typeface="Orly's Font 2" pitchFamily="66" charset="0"/>
                <a:ea typeface="Verdana" pitchFamily="34" charset="0"/>
                <a:cs typeface="Verdana" pitchFamily="34" charset="0"/>
              </a:rPr>
              <a:t>I didn’t say, “3 feet,” I said, “3 inches!”</a:t>
            </a:r>
          </a:p>
        </p:txBody>
      </p:sp>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72100" y="2190479"/>
            <a:ext cx="1987550" cy="2163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72693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3075"/>
                                        </p:tgtEl>
                                        <p:attrNameLst>
                                          <p:attrName>style.visibility</p:attrName>
                                        </p:attrNameLst>
                                      </p:cBhvr>
                                      <p:to>
                                        <p:strVal val="visible"/>
                                      </p:to>
                                    </p:set>
                                    <p:animEffect transition="in" filter="fade">
                                      <p:cBhvr>
                                        <p:cTn id="11" dur="500"/>
                                        <p:tgtEl>
                                          <p:spTgt spid="307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074"/>
                                        </p:tgtEl>
                                        <p:attrNameLst>
                                          <p:attrName>style.visibility</p:attrName>
                                        </p:attrNameLst>
                                      </p:cBhvr>
                                      <p:to>
                                        <p:strVal val="visible"/>
                                      </p:to>
                                    </p:set>
                                    <p:animEffect transition="in" filter="fade">
                                      <p:cBhvr>
                                        <p:cTn id="16" dur="500"/>
                                        <p:tgtEl>
                                          <p:spTgt spid="307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914400" y="1234440"/>
            <a:ext cx="7315200"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When do we estimate?</a:t>
            </a:r>
          </a:p>
          <a:p>
            <a:pPr marL="0" indent="0" algn="ctr">
              <a:buFont typeface="Wingdings" pitchFamily="2" charset="2"/>
              <a:buNone/>
            </a:pPr>
            <a:r>
              <a:rPr lang="en-US" sz="2800" dirty="0" smtClean="0">
                <a:solidFill>
                  <a:schemeClr val="accent5"/>
                </a:solidFill>
                <a:latin typeface="Orly's Font 2" pitchFamily="66" charset="0"/>
              </a:rPr>
              <a:t>How long?</a:t>
            </a:r>
          </a:p>
          <a:p>
            <a:pPr marL="0" indent="0" algn="ctr">
              <a:buFont typeface="Wingdings" pitchFamily="2" charset="2"/>
              <a:buNone/>
            </a:pPr>
            <a:r>
              <a:rPr lang="en-US" sz="2800" dirty="0" smtClean="0">
                <a:solidFill>
                  <a:schemeClr val="accent5"/>
                </a:solidFill>
                <a:latin typeface="Orly's Font 2" pitchFamily="66" charset="0"/>
              </a:rPr>
              <a:t>How much?</a:t>
            </a:r>
          </a:p>
          <a:p>
            <a:pPr marL="0" indent="0" algn="ctr">
              <a:buFont typeface="Wingdings" pitchFamily="2" charset="2"/>
              <a:buNone/>
            </a:pPr>
            <a:r>
              <a:rPr lang="en-US" sz="2800" dirty="0" smtClean="0">
                <a:solidFill>
                  <a:schemeClr val="accent5"/>
                </a:solidFill>
                <a:latin typeface="Orly's Font 2" pitchFamily="66" charset="0"/>
              </a:rPr>
              <a:t>How far? </a:t>
            </a:r>
          </a:p>
          <a:p>
            <a:pPr marL="0" indent="0" algn="ctr">
              <a:buFont typeface="Wingdings" pitchFamily="2" charset="2"/>
              <a:buNone/>
            </a:pPr>
            <a:r>
              <a:rPr lang="en-US" sz="2800" dirty="0" smtClean="0">
                <a:solidFill>
                  <a:schemeClr val="accent5"/>
                </a:solidFill>
                <a:latin typeface="Orly's Font 2" pitchFamily="66" charset="0"/>
              </a:rPr>
              <a:t>How many?</a:t>
            </a:r>
          </a:p>
          <a:p>
            <a:pPr marL="0" indent="0" algn="ctr">
              <a:buFont typeface="Wingdings" pitchFamily="2" charset="2"/>
              <a:buNone/>
            </a:pPr>
            <a:r>
              <a:rPr lang="en-US" sz="2800" dirty="0" smtClean="0">
                <a:solidFill>
                  <a:schemeClr val="accent5"/>
                </a:solidFill>
                <a:latin typeface="Orly's Font 2" pitchFamily="66" charset="0"/>
              </a:rPr>
              <a:t>Really?</a:t>
            </a:r>
            <a:endParaRPr lang="en-US" sz="2800" dirty="0">
              <a:solidFill>
                <a:schemeClr val="accent5"/>
              </a:solidFill>
              <a:latin typeface="Orly's Font 2" pitchFamily="66" charset="0"/>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24730" y="857250"/>
            <a:ext cx="1133092" cy="11087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 name="Group 1"/>
          <p:cNvGrpSpPr/>
          <p:nvPr/>
        </p:nvGrpSpPr>
        <p:grpSpPr>
          <a:xfrm>
            <a:off x="342900" y="2367497"/>
            <a:ext cx="2243236" cy="726014"/>
            <a:chOff x="342900" y="2367497"/>
            <a:chExt cx="2243236" cy="726014"/>
          </a:xfrm>
        </p:grpSpPr>
        <p:pic>
          <p:nvPicPr>
            <p:cNvPr id="5123"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18892" y="2367497"/>
              <a:ext cx="767244" cy="7260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51648" y="2367497"/>
              <a:ext cx="767244" cy="7260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2367497"/>
              <a:ext cx="767244" cy="7260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5124"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3160" y="1314451"/>
            <a:ext cx="1667099" cy="725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57838" y="2457450"/>
            <a:ext cx="1013362" cy="910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6"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43800" y="2400835"/>
            <a:ext cx="1011237"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7"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14400" y="3600450"/>
            <a:ext cx="1945283" cy="1148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8" name="Picture 8"/>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145227" y="3678614"/>
            <a:ext cx="1493838" cy="6643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05499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80"/>
                                  </p:iterate>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122"/>
                                        </p:tgtEl>
                                        <p:attrNameLst>
                                          <p:attrName>style.visibility</p:attrName>
                                        </p:attrNameLst>
                                      </p:cBhvr>
                                      <p:to>
                                        <p:strVal val="visible"/>
                                      </p:to>
                                    </p:set>
                                    <p:animEffect transition="in" filter="fade">
                                      <p:cBhvr>
                                        <p:cTn id="15" dur="500"/>
                                        <p:tgtEl>
                                          <p:spTgt spid="5122"/>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iterate type="lt">
                                    <p:tmAbs val="80"/>
                                  </p:iterate>
                                  <p:childTnLst>
                                    <p:set>
                                      <p:cBhvr>
                                        <p:cTn id="19"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5124"/>
                                        </p:tgtEl>
                                        <p:attrNameLst>
                                          <p:attrName>style.visibility</p:attrName>
                                        </p:attrNameLst>
                                      </p:cBhvr>
                                      <p:to>
                                        <p:strVal val="visible"/>
                                      </p:to>
                                    </p:set>
                                    <p:animEffect transition="in" filter="fade">
                                      <p:cBhvr>
                                        <p:cTn id="24" dur="500"/>
                                        <p:tgtEl>
                                          <p:spTgt spid="5124"/>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500"/>
                                        <p:tgtEl>
                                          <p:spTgt spid="2"/>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iterate type="lt">
                                    <p:tmAbs val="80"/>
                                  </p:iterate>
                                  <p:childTnLst>
                                    <p:set>
                                      <p:cBhvr>
                                        <p:cTn id="33"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5125"/>
                                        </p:tgtEl>
                                        <p:attrNameLst>
                                          <p:attrName>style.visibility</p:attrName>
                                        </p:attrNameLst>
                                      </p:cBhvr>
                                      <p:to>
                                        <p:strVal val="visible"/>
                                      </p:to>
                                    </p:set>
                                    <p:animEffect transition="in" filter="fade">
                                      <p:cBhvr>
                                        <p:cTn id="38" dur="500"/>
                                        <p:tgtEl>
                                          <p:spTgt spid="5125"/>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5126"/>
                                        </p:tgtEl>
                                        <p:attrNameLst>
                                          <p:attrName>style.visibility</p:attrName>
                                        </p:attrNameLst>
                                      </p:cBhvr>
                                      <p:to>
                                        <p:strVal val="visible"/>
                                      </p:to>
                                    </p:set>
                                    <p:animEffect transition="in" filter="fade">
                                      <p:cBhvr>
                                        <p:cTn id="43" dur="500"/>
                                        <p:tgtEl>
                                          <p:spTgt spid="5126"/>
                                        </p:tgtEl>
                                      </p:cBhvr>
                                    </p:animEffec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iterate type="lt">
                                    <p:tmAbs val="80"/>
                                  </p:iterate>
                                  <p:childTnLst>
                                    <p:set>
                                      <p:cBhvr>
                                        <p:cTn id="47"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5127"/>
                                        </p:tgtEl>
                                        <p:attrNameLst>
                                          <p:attrName>style.visibility</p:attrName>
                                        </p:attrNameLst>
                                      </p:cBhvr>
                                      <p:to>
                                        <p:strVal val="visible"/>
                                      </p:to>
                                    </p:set>
                                    <p:animEffect transition="in" filter="fade">
                                      <p:cBhvr>
                                        <p:cTn id="52" dur="500"/>
                                        <p:tgtEl>
                                          <p:spTgt spid="5127"/>
                                        </p:tgtEl>
                                      </p:cBhvr>
                                    </p:animEffec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iterate type="lt">
                                    <p:tmAbs val="80"/>
                                  </p:iterate>
                                  <p:childTnLst>
                                    <p:set>
                                      <p:cBhvr>
                                        <p:cTn id="5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5128"/>
                                        </p:tgtEl>
                                        <p:attrNameLst>
                                          <p:attrName>style.visibility</p:attrName>
                                        </p:attrNameLst>
                                      </p:cBhvr>
                                      <p:to>
                                        <p:strVal val="visible"/>
                                      </p:to>
                                    </p:set>
                                    <p:animEffect transition="in" filter="fade">
                                      <p:cBhvr>
                                        <p:cTn id="61" dur="500"/>
                                        <p:tgtEl>
                                          <p:spTgt spid="5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2971800" y="57150"/>
            <a:ext cx="62865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800" dirty="0" smtClean="0">
                <a:solidFill>
                  <a:schemeClr val="accent1"/>
                </a:solidFill>
                <a:latin typeface="Orly's Font 2" pitchFamily="66" charset="0"/>
              </a:rPr>
              <a:t>Estimation is something we do in our heads</a:t>
            </a:r>
            <a:endParaRPr lang="en-US" sz="2800" dirty="0">
              <a:solidFill>
                <a:schemeClr val="accent5"/>
              </a:solidFill>
              <a:latin typeface="Orly's Font 2" pitchFamily="66" charset="0"/>
            </a:endParaRPr>
          </a:p>
        </p:txBody>
      </p:sp>
      <p:grpSp>
        <p:nvGrpSpPr>
          <p:cNvPr id="4" name="Group 3"/>
          <p:cNvGrpSpPr/>
          <p:nvPr/>
        </p:nvGrpSpPr>
        <p:grpSpPr>
          <a:xfrm>
            <a:off x="5004835" y="1314450"/>
            <a:ext cx="4139165" cy="2057400"/>
            <a:chOff x="4600727" y="2571750"/>
            <a:chExt cx="4139165" cy="205740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00727" y="2571750"/>
              <a:ext cx="4139165" cy="205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5310892" y="2800350"/>
              <a:ext cx="2857500" cy="1200329"/>
            </a:xfrm>
            <a:prstGeom prst="rect">
              <a:avLst/>
            </a:prstGeom>
            <a:noFill/>
          </p:spPr>
          <p:txBody>
            <a:bodyPr wrap="square" rtlCol="0">
              <a:spAutoFit/>
            </a:bodyPr>
            <a:lstStyle/>
            <a:p>
              <a:pPr algn="ctr"/>
              <a:r>
                <a:rPr lang="en-US" dirty="0" smtClean="0">
                  <a:solidFill>
                    <a:schemeClr val="accent4">
                      <a:lumMod val="50000"/>
                    </a:schemeClr>
                  </a:solidFill>
                  <a:latin typeface="Orly's Font 2" pitchFamily="66" charset="0"/>
                  <a:ea typeface="Verdana" pitchFamily="34" charset="0"/>
                  <a:cs typeface="Verdana" pitchFamily="34" charset="0"/>
                </a:rPr>
                <a:t>Hmm… bigger than an index card, but smaller than a notebook…</a:t>
              </a:r>
            </a:p>
          </p:txBody>
        </p:sp>
      </p:grpSp>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0100" y="2114550"/>
            <a:ext cx="1485900" cy="590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Shape 537"/>
          <p:cNvSpPr/>
          <p:nvPr/>
        </p:nvSpPr>
        <p:spPr>
          <a:xfrm>
            <a:off x="3086100" y="1927500"/>
            <a:ext cx="1609725" cy="3228975"/>
          </a:xfrm>
          <a:prstGeom prst="rect">
            <a:avLst/>
          </a:prstGeom>
          <a:blipFill>
            <a:blip r:embed="rId5">
              <a:extLst>
                <a:ext uri="{BEBA8EAE-BF5A-486C-A8C5-ECC9F3942E4B}">
                  <a14:imgProps xmlns:a14="http://schemas.microsoft.com/office/drawing/2010/main">
                    <a14:imgLayer r:embed="rId6">
                      <a14:imgEffect>
                        <a14:backgroundRemoval t="2950" b="97050" l="8876" r="92899"/>
                      </a14:imgEffect>
                    </a14:imgLayer>
                  </a14:imgProps>
                </a:ext>
              </a:extLst>
            </a:blip>
            <a:stretch>
              <a:fillRect/>
            </a:stretch>
          </a:blipFill>
        </p:spPr>
      </p:sp>
    </p:spTree>
    <p:extLst>
      <p:ext uri="{BB962C8B-B14F-4D97-AF65-F5344CB8AC3E}">
        <p14:creationId xmlns:p14="http://schemas.microsoft.com/office/powerpoint/2010/main" val="159215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6147"/>
                                        </p:tgtEl>
                                        <p:attrNameLst>
                                          <p:attrName>style.visibility</p:attrName>
                                        </p:attrNameLst>
                                      </p:cBhvr>
                                      <p:to>
                                        <p:strVal val="visible"/>
                                      </p:to>
                                    </p:set>
                                    <p:animEffect transition="in" filter="fade">
                                      <p:cBhvr>
                                        <p:cTn id="11" dur="500"/>
                                        <p:tgtEl>
                                          <p:spTgt spid="614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825454">
            <a:off x="4364811" y="2156087"/>
            <a:ext cx="1442168" cy="2641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200000">
            <a:off x="6883920" y="3003030"/>
            <a:ext cx="2020225" cy="243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7" name="Picture 5"/>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5820" t="10729" r="35031"/>
          <a:stretch/>
        </p:blipFill>
        <p:spPr bwMode="auto">
          <a:xfrm>
            <a:off x="342900" y="2457450"/>
            <a:ext cx="1600200" cy="28987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loud Callout 4"/>
          <p:cNvSpPr/>
          <p:nvPr/>
        </p:nvSpPr>
        <p:spPr>
          <a:xfrm>
            <a:off x="274320" y="857250"/>
            <a:ext cx="2354580" cy="1391067"/>
          </a:xfrm>
          <a:prstGeom prst="cloudCallout">
            <a:avLst>
              <a:gd name="adj1" fmla="val -53643"/>
              <a:gd name="adj2" fmla="val 76691"/>
            </a:avLst>
          </a:prstGeom>
          <a:solidFill>
            <a:schemeClr val="accent2"/>
          </a:solidFill>
          <a:ln w="38100">
            <a:solidFill>
              <a:schemeClr val="accent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accent1">
                  <a:lumMod val="50000"/>
                </a:schemeClr>
              </a:solidFill>
              <a:latin typeface="Orly's Font 2" pitchFamily="66" charset="0"/>
            </a:endParaRPr>
          </a:p>
        </p:txBody>
      </p:sp>
      <p:sp>
        <p:nvSpPr>
          <p:cNvPr id="6" name="TextBox 5"/>
          <p:cNvSpPr txBox="1"/>
          <p:nvPr/>
        </p:nvSpPr>
        <p:spPr>
          <a:xfrm>
            <a:off x="502920" y="1085850"/>
            <a:ext cx="2000250" cy="923330"/>
          </a:xfrm>
          <a:prstGeom prst="rect">
            <a:avLst/>
          </a:prstGeom>
          <a:noFill/>
        </p:spPr>
        <p:txBody>
          <a:bodyPr wrap="square" rtlCol="0">
            <a:spAutoFit/>
          </a:bodyPr>
          <a:lstStyle/>
          <a:p>
            <a:pPr algn="ctr"/>
            <a:r>
              <a:rPr lang="en-US" dirty="0" smtClean="0">
                <a:solidFill>
                  <a:schemeClr val="accent1">
                    <a:lumMod val="50000"/>
                  </a:schemeClr>
                </a:solidFill>
                <a:latin typeface="Orly's Font 2" pitchFamily="66" charset="0"/>
                <a:ea typeface="Verdana" pitchFamily="34" charset="0"/>
                <a:cs typeface="Verdana" pitchFamily="34" charset="0"/>
              </a:rPr>
              <a:t>About how long is the clipboard?</a:t>
            </a:r>
          </a:p>
        </p:txBody>
      </p:sp>
      <p:sp>
        <p:nvSpPr>
          <p:cNvPr id="7" name="Cloud Callout 6"/>
          <p:cNvSpPr/>
          <p:nvPr/>
        </p:nvSpPr>
        <p:spPr>
          <a:xfrm>
            <a:off x="3543300" y="550926"/>
            <a:ext cx="2590800" cy="1220724"/>
          </a:xfrm>
          <a:prstGeom prst="cloudCallout">
            <a:avLst>
              <a:gd name="adj1" fmla="val -5106"/>
              <a:gd name="adj2" fmla="val 89915"/>
            </a:avLst>
          </a:prstGeom>
          <a:solidFill>
            <a:schemeClr val="accent6"/>
          </a:solidFill>
          <a:ln w="38100">
            <a:solidFill>
              <a:schemeClr val="accent5">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schemeClr val="accent5">
                  <a:lumMod val="50000"/>
                </a:schemeClr>
              </a:solidFill>
              <a:latin typeface="Orly's Font 2" pitchFamily="66" charset="0"/>
            </a:endParaRPr>
          </a:p>
        </p:txBody>
      </p:sp>
      <p:sp>
        <p:nvSpPr>
          <p:cNvPr id="8" name="TextBox 7"/>
          <p:cNvSpPr txBox="1"/>
          <p:nvPr/>
        </p:nvSpPr>
        <p:spPr>
          <a:xfrm>
            <a:off x="3674784" y="699623"/>
            <a:ext cx="2171700" cy="923330"/>
          </a:xfrm>
          <a:prstGeom prst="rect">
            <a:avLst/>
          </a:prstGeom>
          <a:noFill/>
        </p:spPr>
        <p:txBody>
          <a:bodyPr wrap="square" rtlCol="0">
            <a:spAutoFit/>
          </a:bodyPr>
          <a:lstStyle/>
          <a:p>
            <a:pPr algn="ctr"/>
            <a:r>
              <a:rPr lang="en-US" dirty="0" smtClean="0">
                <a:solidFill>
                  <a:schemeClr val="accent5">
                    <a:lumMod val="50000"/>
                  </a:schemeClr>
                </a:solidFill>
                <a:latin typeface="Orly's Font 2" pitchFamily="66" charset="0"/>
                <a:ea typeface="Verdana" pitchFamily="34" charset="0"/>
                <a:cs typeface="Verdana" pitchFamily="34" charset="0"/>
              </a:rPr>
              <a:t>Close to the length of my forearm?</a:t>
            </a:r>
          </a:p>
        </p:txBody>
      </p:sp>
      <p:sp>
        <p:nvSpPr>
          <p:cNvPr id="9" name="Cloud Callout 8"/>
          <p:cNvSpPr/>
          <p:nvPr/>
        </p:nvSpPr>
        <p:spPr>
          <a:xfrm>
            <a:off x="6509724" y="479444"/>
            <a:ext cx="2651759" cy="1337310"/>
          </a:xfrm>
          <a:prstGeom prst="cloudCallout">
            <a:avLst>
              <a:gd name="adj1" fmla="val 20849"/>
              <a:gd name="adj2" fmla="val 80365"/>
            </a:avLst>
          </a:prstGeom>
          <a:solidFill>
            <a:schemeClr val="accent4"/>
          </a:solidFill>
          <a:ln w="38100">
            <a:solidFill>
              <a:schemeClr val="accent4">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accent4">
                  <a:lumMod val="50000"/>
                </a:schemeClr>
              </a:solidFill>
              <a:latin typeface="Orly's Font 2" pitchFamily="66" charset="0"/>
            </a:endParaRPr>
          </a:p>
        </p:txBody>
      </p:sp>
      <p:sp>
        <p:nvSpPr>
          <p:cNvPr id="10" name="TextBox 9"/>
          <p:cNvSpPr txBox="1"/>
          <p:nvPr/>
        </p:nvSpPr>
        <p:spPr>
          <a:xfrm>
            <a:off x="6818333" y="762684"/>
            <a:ext cx="2171700" cy="646331"/>
          </a:xfrm>
          <a:prstGeom prst="rect">
            <a:avLst/>
          </a:prstGeom>
          <a:noFill/>
        </p:spPr>
        <p:txBody>
          <a:bodyPr wrap="square" rtlCol="0">
            <a:spAutoFit/>
          </a:bodyPr>
          <a:lstStyle/>
          <a:p>
            <a:pPr algn="ctr"/>
            <a:r>
              <a:rPr lang="en-US" dirty="0" smtClean="0">
                <a:solidFill>
                  <a:schemeClr val="accent4">
                    <a:lumMod val="50000"/>
                  </a:schemeClr>
                </a:solidFill>
                <a:latin typeface="Orly's Font 2" pitchFamily="66" charset="0"/>
                <a:ea typeface="Verdana" pitchFamily="34" charset="0"/>
                <a:cs typeface="Verdana" pitchFamily="34" charset="0"/>
              </a:rPr>
              <a:t>I’ll use a ruler to check in inches!</a:t>
            </a:r>
          </a:p>
        </p:txBody>
      </p:sp>
    </p:spTree>
    <p:extLst>
      <p:ext uri="{BB962C8B-B14F-4D97-AF65-F5344CB8AC3E}">
        <p14:creationId xmlns:p14="http://schemas.microsoft.com/office/powerpoint/2010/main" val="485512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iterate type="lt">
                                    <p:tmAbs val="80"/>
                                  </p:iterate>
                                  <p:childTnLst>
                                    <p:set>
                                      <p:cBhvr>
                                        <p:cTn id="11" dur="1" fill="hold">
                                          <p:stCondLst>
                                            <p:cond delay="0"/>
                                          </p:stCondLst>
                                        </p:cTn>
                                        <p:tgtEl>
                                          <p:spTgt spid="6"/>
                                        </p:tgtEl>
                                        <p:attrNameLst>
                                          <p:attrName>style.visibility</p:attrName>
                                        </p:attrNameLst>
                                      </p:cBhvr>
                                      <p:to>
                                        <p:strVal val="visible"/>
                                      </p:to>
                                    </p:set>
                                  </p:childTnLst>
                                </p:cTn>
                              </p:par>
                              <p:par>
                                <p:cTn id="12" presetID="10" presetClass="entr" presetSubtype="0" fill="hold" nodeType="withEffect">
                                  <p:stCondLst>
                                    <p:cond delay="0"/>
                                  </p:stCondLst>
                                  <p:childTnLst>
                                    <p:set>
                                      <p:cBhvr>
                                        <p:cTn id="13" dur="1" fill="hold">
                                          <p:stCondLst>
                                            <p:cond delay="0"/>
                                          </p:stCondLst>
                                        </p:cTn>
                                        <p:tgtEl>
                                          <p:spTgt spid="8197"/>
                                        </p:tgtEl>
                                        <p:attrNameLst>
                                          <p:attrName>style.visibility</p:attrName>
                                        </p:attrNameLst>
                                      </p:cBhvr>
                                      <p:to>
                                        <p:strVal val="visible"/>
                                      </p:to>
                                    </p:set>
                                    <p:animEffect transition="in" filter="fade">
                                      <p:cBhvr>
                                        <p:cTn id="14" dur="500"/>
                                        <p:tgtEl>
                                          <p:spTgt spid="8197"/>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iterate type="lt">
                                    <p:tmAbs val="80"/>
                                  </p:iterate>
                                  <p:childTnLst>
                                    <p:set>
                                      <p:cBhvr>
                                        <p:cTn id="23" dur="1" fill="hold">
                                          <p:stCondLst>
                                            <p:cond delay="0"/>
                                          </p:stCondLst>
                                        </p:cTn>
                                        <p:tgtEl>
                                          <p:spTgt spid="8"/>
                                        </p:tgtEl>
                                        <p:attrNameLst>
                                          <p:attrName>style.visibility</p:attrName>
                                        </p:attrNameLst>
                                      </p:cBhvr>
                                      <p:to>
                                        <p:strVal val="visible"/>
                                      </p:to>
                                    </p:set>
                                  </p:childTnLst>
                                </p:cTn>
                              </p:par>
                              <p:par>
                                <p:cTn id="24" presetID="10" presetClass="entr" presetSubtype="0" fill="hold" nodeType="withEffect">
                                  <p:stCondLst>
                                    <p:cond delay="0"/>
                                  </p:stCondLst>
                                  <p:childTnLst>
                                    <p:set>
                                      <p:cBhvr>
                                        <p:cTn id="25" dur="1" fill="hold">
                                          <p:stCondLst>
                                            <p:cond delay="0"/>
                                          </p:stCondLst>
                                        </p:cTn>
                                        <p:tgtEl>
                                          <p:spTgt spid="8195"/>
                                        </p:tgtEl>
                                        <p:attrNameLst>
                                          <p:attrName>style.visibility</p:attrName>
                                        </p:attrNameLst>
                                      </p:cBhvr>
                                      <p:to>
                                        <p:strVal val="visible"/>
                                      </p:to>
                                    </p:set>
                                    <p:animEffect transition="in" filter="fade">
                                      <p:cBhvr>
                                        <p:cTn id="26" dur="500"/>
                                        <p:tgtEl>
                                          <p:spTgt spid="819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iterate type="lt">
                                    <p:tmAbs val="80"/>
                                  </p:iterate>
                                  <p:childTnLst>
                                    <p:set>
                                      <p:cBhvr>
                                        <p:cTn id="35" dur="1" fill="hold">
                                          <p:stCondLst>
                                            <p:cond delay="0"/>
                                          </p:stCondLst>
                                        </p:cTn>
                                        <p:tgtEl>
                                          <p:spTgt spid="10"/>
                                        </p:tgtEl>
                                        <p:attrNameLst>
                                          <p:attrName>style.visibility</p:attrName>
                                        </p:attrNameLst>
                                      </p:cBhvr>
                                      <p:to>
                                        <p:strVal val="visible"/>
                                      </p:to>
                                    </p:set>
                                  </p:childTnLst>
                                </p:cTn>
                              </p:par>
                              <p:par>
                                <p:cTn id="36" presetID="10" presetClass="entr" presetSubtype="0" fill="hold" nodeType="withEffect">
                                  <p:stCondLst>
                                    <p:cond delay="0"/>
                                  </p:stCondLst>
                                  <p:childTnLst>
                                    <p:set>
                                      <p:cBhvr>
                                        <p:cTn id="37" dur="1" fill="hold">
                                          <p:stCondLst>
                                            <p:cond delay="0"/>
                                          </p:stCondLst>
                                        </p:cTn>
                                        <p:tgtEl>
                                          <p:spTgt spid="8196"/>
                                        </p:tgtEl>
                                        <p:attrNameLst>
                                          <p:attrName>style.visibility</p:attrName>
                                        </p:attrNameLst>
                                      </p:cBhvr>
                                      <p:to>
                                        <p:strVal val="visible"/>
                                      </p:to>
                                    </p:set>
                                    <p:animEffect transition="in" filter="fade">
                                      <p:cBhvr>
                                        <p:cTn id="38" dur="5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p:bldP spid="9" grpId="0" animBg="1"/>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2900" y="1657350"/>
            <a:ext cx="1485900" cy="2407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Cloud Callout 9"/>
          <p:cNvSpPr/>
          <p:nvPr/>
        </p:nvSpPr>
        <p:spPr>
          <a:xfrm>
            <a:off x="1943100" y="742950"/>
            <a:ext cx="3429000" cy="3886200"/>
          </a:xfrm>
          <a:prstGeom prst="cloudCallout">
            <a:avLst>
              <a:gd name="adj1" fmla="val -68875"/>
              <a:gd name="adj2" fmla="val 56719"/>
            </a:avLst>
          </a:prstGeom>
          <a:solidFill>
            <a:schemeClr val="accent6"/>
          </a:solidFill>
          <a:ln w="38100">
            <a:solidFill>
              <a:schemeClr val="accent6">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accent4">
                  <a:lumMod val="50000"/>
                </a:schemeClr>
              </a:solidFill>
              <a:latin typeface="Orly's Font 2" pitchFamily="66" charset="0"/>
            </a:endParaRPr>
          </a:p>
        </p:txBody>
      </p:sp>
      <p:sp>
        <p:nvSpPr>
          <p:cNvPr id="2" name="Cube 1"/>
          <p:cNvSpPr/>
          <p:nvPr/>
        </p:nvSpPr>
        <p:spPr>
          <a:xfrm>
            <a:off x="5486400" y="514350"/>
            <a:ext cx="3429000" cy="3657600"/>
          </a:xfrm>
          <a:prstGeom prst="cube">
            <a:avLst/>
          </a:prstGeom>
          <a:solidFill>
            <a:schemeClr val="accent4">
              <a:lumMod val="75000"/>
            </a:schemeClr>
          </a:solid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 name="Shape 408"/>
          <p:cNvSpPr/>
          <p:nvPr/>
        </p:nvSpPr>
        <p:spPr>
          <a:xfrm>
            <a:off x="2495550" y="1676400"/>
            <a:ext cx="1962150" cy="2381250"/>
          </a:xfrm>
          <a:prstGeom prst="rect">
            <a:avLst/>
          </a:prstGeom>
          <a:blipFill>
            <a:blip r:embed="rId4"/>
            <a:stretch>
              <a:fillRect/>
            </a:stretch>
          </a:blipFill>
        </p:spPr>
      </p:sp>
      <p:cxnSp>
        <p:nvCxnSpPr>
          <p:cNvPr id="6" name="Straight Connector 5"/>
          <p:cNvCxnSpPr>
            <a:stCxn id="8" idx="0"/>
          </p:cNvCxnSpPr>
          <p:nvPr/>
        </p:nvCxnSpPr>
        <p:spPr>
          <a:xfrm flipH="1" flipV="1">
            <a:off x="914401" y="1657350"/>
            <a:ext cx="2562224" cy="1905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a:stCxn id="8" idx="2"/>
            <a:endCxn id="7170" idx="2"/>
          </p:cNvCxnSpPr>
          <p:nvPr/>
        </p:nvCxnSpPr>
        <p:spPr>
          <a:xfrm flipH="1">
            <a:off x="1085850" y="4057650"/>
            <a:ext cx="2390775" cy="7127"/>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61090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5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0" presetClass="path" presetSubtype="0" accel="50000" decel="50000" fill="hold" nodeType="clickEffect">
                                  <p:stCondLst>
                                    <p:cond delay="0"/>
                                  </p:stCondLst>
                                  <p:childTnLst>
                                    <p:animMotion origin="layout" path="M 1.02742E-6 4.42248E-6 L 0.35508 0.00185 " pathEditMode="relative" rAng="0" ptsTypes="AA">
                                      <p:cBhvr>
                                        <p:cTn id="36" dur="2000" fill="hold"/>
                                        <p:tgtEl>
                                          <p:spTgt spid="8"/>
                                        </p:tgtEl>
                                        <p:attrNameLst>
                                          <p:attrName>ppt_x</p:attrName>
                                          <p:attrName>ppt_y</p:attrName>
                                        </p:attrNameLst>
                                      </p:cBhvr>
                                      <p:rCtr x="17754" y="93"/>
                                    </p:animMotion>
                                  </p:childTnLst>
                                </p:cTn>
                              </p:par>
                              <p:par>
                                <p:cTn id="37" presetID="1" presetClass="exit" presetSubtype="0" fill="hold" nodeType="withEffect">
                                  <p:stCondLst>
                                    <p:cond delay="0"/>
                                  </p:stCondLst>
                                  <p:childTnLst>
                                    <p:set>
                                      <p:cBhvr>
                                        <p:cTn id="38" dur="1" fill="hold">
                                          <p:stCondLst>
                                            <p:cond delay="0"/>
                                          </p:stCondLst>
                                        </p:cTn>
                                        <p:tgtEl>
                                          <p:spTgt spid="6"/>
                                        </p:tgtEl>
                                        <p:attrNameLst>
                                          <p:attrName>style.visibility</p:attrName>
                                        </p:attrNameLst>
                                      </p:cBhvr>
                                      <p:to>
                                        <p:strVal val="hidden"/>
                                      </p:to>
                                    </p:set>
                                  </p:childTnLst>
                                </p:cTn>
                              </p:par>
                              <p:par>
                                <p:cTn id="39" presetID="1" presetClass="exit" presetSubtype="0" fill="hold" nodeType="withEffect">
                                  <p:stCondLst>
                                    <p:cond delay="0"/>
                                  </p:stCondLst>
                                  <p:childTnLst>
                                    <p:set>
                                      <p:cBhvr>
                                        <p:cTn id="40"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animBg="1"/>
    </p:bldLst>
  </p:timing>
</p:sld>
</file>

<file path=ppt/theme/theme1.xml><?xml version="1.0" encoding="utf-8"?>
<a:theme xmlns:a="http://schemas.openxmlformats.org/drawingml/2006/main" name="Office Theme">
  <a:themeElements>
    <a:clrScheme name="Learn Zillion">
      <a:dk1>
        <a:sysClr val="windowText" lastClr="000000"/>
      </a:dk1>
      <a:lt1>
        <a:sysClr val="window" lastClr="FFFFFF"/>
      </a:lt1>
      <a:dk2>
        <a:srgbClr val="7F7F7F"/>
      </a:dk2>
      <a:lt2>
        <a:srgbClr val="BFBFBF"/>
      </a:lt2>
      <a:accent1>
        <a:srgbClr val="0078AE"/>
      </a:accent1>
      <a:accent2>
        <a:srgbClr val="00BCE4"/>
      </a:accent2>
      <a:accent3>
        <a:srgbClr val="E86D1F"/>
      </a:accent3>
      <a:accent4>
        <a:srgbClr val="FFD200"/>
      </a:accent4>
      <a:accent5>
        <a:srgbClr val="5E9732"/>
      </a:accent5>
      <a:accent6>
        <a:srgbClr val="8DC63F"/>
      </a:accent6>
      <a:hlink>
        <a:srgbClr val="000000"/>
      </a:hlink>
      <a:folHlink>
        <a:srgbClr val="000000"/>
      </a:folHlink>
    </a:clrScheme>
    <a:fontScheme name="Learn Zillion">
      <a:majorFont>
        <a:latin typeface="Verdana"/>
        <a:ea typeface=""/>
        <a:cs typeface=""/>
      </a:majorFont>
      <a:minorFont>
        <a:latin typeface="Verdana"/>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38100">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dirty="0" smtClean="0">
            <a:latin typeface="Orly's Font" pitchFamily="66" charset="0"/>
            <a:ea typeface="Verdana" pitchFamily="34" charset="0"/>
            <a:cs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7327</TotalTime>
  <Words>1050</Words>
  <Application>Microsoft Office PowerPoint</Application>
  <PresentationFormat>On-screen Show (16:9)</PresentationFormat>
  <Paragraphs>46</Paragraphs>
  <Slides>10</Slides>
  <Notes>10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Arial</vt:lpstr>
      <vt:lpstr>Courier New</vt:lpstr>
      <vt:lpstr>Orly's Font 2</vt:lpstr>
      <vt:lpstr>Wingdings</vt:lpstr>
      <vt:lpstr>Calibri</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TM2-1</dc:creator>
  <cp:lastModifiedBy>laptop</cp:lastModifiedBy>
  <cp:revision>308</cp:revision>
  <dcterms:created xsi:type="dcterms:W3CDTF">2011-06-12T17:04:43Z</dcterms:created>
  <dcterms:modified xsi:type="dcterms:W3CDTF">2015-06-07T14:59:17Z</dcterms:modified>
</cp:coreProperties>
</file>